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59" r:id="rId5"/>
    <p:sldId id="260" r:id="rId6"/>
    <p:sldId id="267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Laboring fervently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ag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nizomenos</a:t>
            </a:r>
            <a:endParaRPr lang="en-US" sz="28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ag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n</a:t>
            </a:r>
            <a:r>
              <a:rPr lang="en-US" sz="3200" dirty="0" smtClean="0">
                <a:latin typeface="Magneto" pitchFamily="82" charset="0"/>
              </a:rPr>
              <a:t>, to labor to the point of pain +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menos</a:t>
            </a:r>
            <a:r>
              <a:rPr lang="en-US" sz="3200" dirty="0" smtClean="0">
                <a:latin typeface="Magneto" pitchFamily="82" charset="0"/>
              </a:rPr>
              <a:t>, to remain</a:t>
            </a:r>
            <a:endParaRPr lang="en-US" sz="28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2" name="Picture 11" descr="Mediterranean3.jpg"/>
          <p:cNvPicPr>
            <a:picLocks noChangeAspect="1"/>
          </p:cNvPicPr>
          <p:nvPr/>
        </p:nvPicPr>
        <p:blipFill>
          <a:blip r:embed="rId2" cstate="print"/>
          <a:srcRect l="2500" b="4377"/>
          <a:stretch>
            <a:fillRect/>
          </a:stretch>
        </p:blipFill>
        <p:spPr>
          <a:xfrm>
            <a:off x="228599" y="762000"/>
            <a:ext cx="6380507" cy="3657600"/>
          </a:xfrm>
          <a:prstGeom prst="rect">
            <a:avLst/>
          </a:prstGeom>
          <a:effectLst>
            <a:softEdge rad="127000"/>
          </a:effectLst>
        </p:spPr>
      </p:pic>
      <p:grpSp>
        <p:nvGrpSpPr>
          <p:cNvPr id="25" name="Group 24"/>
          <p:cNvGrpSpPr/>
          <p:nvPr/>
        </p:nvGrpSpPr>
        <p:grpSpPr>
          <a:xfrm>
            <a:off x="4114800" y="2028670"/>
            <a:ext cx="1325544" cy="338554"/>
            <a:chOff x="4114800" y="2028670"/>
            <a:chExt cx="1325544" cy="338554"/>
          </a:xfrm>
        </p:grpSpPr>
        <p:sp>
          <p:nvSpPr>
            <p:cNvPr id="14" name="Oval 13"/>
            <p:cNvSpPr/>
            <p:nvPr/>
          </p:nvSpPr>
          <p:spPr>
            <a:xfrm>
              <a:off x="4114800" y="20574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44944" y="202867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Magneto" pitchFamily="82" charset="0"/>
                </a:rPr>
                <a:t>Laodicea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56940" y="2286000"/>
            <a:ext cx="1172260" cy="403174"/>
            <a:chOff x="3856940" y="2286000"/>
            <a:chExt cx="1172260" cy="403174"/>
          </a:xfrm>
        </p:grpSpPr>
        <p:sp>
          <p:nvSpPr>
            <p:cNvPr id="17" name="Oval 16"/>
            <p:cNvSpPr/>
            <p:nvPr/>
          </p:nvSpPr>
          <p:spPr>
            <a:xfrm>
              <a:off x="4056280" y="22860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56940" y="2350620"/>
              <a:ext cx="11722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atin typeface="Magneto" pitchFamily="82" charset="0"/>
                </a:rPr>
                <a:t>Colosse</a:t>
              </a:r>
              <a:endParaRPr lang="en-US" sz="1600" dirty="0" smtClean="0">
                <a:latin typeface="Magneto" pitchFamily="82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124200" y="1625320"/>
            <a:ext cx="1371600" cy="391048"/>
            <a:chOff x="3124200" y="1625320"/>
            <a:chExt cx="1371600" cy="391048"/>
          </a:xfrm>
        </p:grpSpPr>
        <p:sp>
          <p:nvSpPr>
            <p:cNvPr id="20" name="Oval 19"/>
            <p:cNvSpPr/>
            <p:nvPr/>
          </p:nvSpPr>
          <p:spPr>
            <a:xfrm>
              <a:off x="3987520" y="1940168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24200" y="162532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atin typeface="Magneto" pitchFamily="82" charset="0"/>
                </a:rPr>
                <a:t>Hieropolis</a:t>
              </a:r>
              <a:endParaRPr lang="en-US" sz="1600" dirty="0" smtClean="0">
                <a:latin typeface="Magneto" pitchFamily="82" charset="0"/>
              </a:endParaRPr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Understanding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sunesis</a:t>
            </a:r>
            <a:r>
              <a:rPr lang="en-US" sz="3200" dirty="0" smtClean="0"/>
              <a:t> – </a:t>
            </a:r>
            <a:r>
              <a:rPr lang="en-US" sz="3200" i="1" dirty="0" smtClean="0"/>
              <a:t>a flowing together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prototokos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protos</a:t>
            </a:r>
            <a:r>
              <a:rPr lang="en-US" sz="3200" dirty="0" smtClean="0"/>
              <a:t> (</a:t>
            </a:r>
            <a:r>
              <a:rPr lang="en-US" sz="3200" i="1" dirty="0" smtClean="0"/>
              <a:t>first</a:t>
            </a:r>
            <a:r>
              <a:rPr lang="en-US" sz="3200" dirty="0" smtClean="0"/>
              <a:t>) +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tikt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(</a:t>
            </a:r>
            <a:r>
              <a:rPr lang="en-US" sz="3200" i="1" dirty="0" smtClean="0"/>
              <a:t>to bring forth</a:t>
            </a:r>
            <a:r>
              <a:rPr lang="en-US" sz="3200" dirty="0" smtClean="0"/>
              <a:t>)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717344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Image</a:t>
            </a:r>
            <a:r>
              <a:rPr lang="en-US" sz="2800" dirty="0" smtClean="0"/>
              <a:t> ~ </a:t>
            </a:r>
            <a:r>
              <a:rPr lang="en-US" sz="2800" b="1" i="1" dirty="0" err="1" smtClean="0">
                <a:solidFill>
                  <a:schemeClr val="bg1"/>
                </a:solidFill>
                <a:latin typeface="+mj-lt"/>
              </a:rPr>
              <a:t>ik</a:t>
            </a:r>
            <a:r>
              <a:rPr lang="en-US" sz="28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2800" b="1" i="1" dirty="0" err="1" smtClean="0">
                <a:solidFill>
                  <a:schemeClr val="bg1"/>
                </a:solidFill>
                <a:latin typeface="+mj-lt"/>
              </a:rPr>
              <a:t>n</a:t>
            </a:r>
            <a:endParaRPr lang="en-US" sz="2800" b="1" i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Then he fell to the ground, and heard a voice saying to him, "Saul, Saul, why are you persecuting Me?"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Acts 9.24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For where your treasure is, there your heart will be also.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Matthew 6.21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"How you stand depends on where you sit.”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Hubert Humphrey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"There is no power in dull, listless praying. If there is no fire on the altar, the incense will not rise to God."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Warren </a:t>
            </a:r>
            <a:r>
              <a:rPr lang="en-US" sz="2600" dirty="0" err="1" smtClean="0">
                <a:latin typeface="Magneto" pitchFamily="82" charset="0"/>
              </a:rPr>
              <a:t>Wiersbe</a:t>
            </a:r>
            <a:endParaRPr lang="en-US" sz="26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Redeeming the time</a:t>
            </a:r>
            <a:r>
              <a:rPr lang="en-US" sz="3200" dirty="0" smtClean="0"/>
              <a:t> ~ idiom for </a:t>
            </a:r>
            <a:r>
              <a:rPr lang="en-US" sz="3200" i="1" dirty="0" smtClean="0"/>
              <a:t>corner the market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53106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COLOSSIANS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439</TotalTime>
  <Words>149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20</cp:revision>
  <dcterms:created xsi:type="dcterms:W3CDTF">2010-01-29T12:01:01Z</dcterms:created>
  <dcterms:modified xsi:type="dcterms:W3CDTF">2010-02-09T18:24:36Z</dcterms:modified>
</cp:coreProperties>
</file>